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hyT1yAuT6v2OR4eQQgYaMqh4oh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8"/>
          <p:cNvSpPr/>
          <p:nvPr>
            <p:ph idx="2" type="pic"/>
          </p:nvPr>
        </p:nvSpPr>
        <p:spPr>
          <a:xfrm>
            <a:off x="5183188" y="987425"/>
            <a:ext cx="6172200" cy="4873625"/>
          </a:xfrm>
          <a:prstGeom prst="rect">
            <a:avLst/>
          </a:prstGeom>
          <a:noFill/>
          <a:ln>
            <a:noFill/>
          </a:ln>
        </p:spPr>
      </p:sp>
      <p:sp>
        <p:nvSpPr>
          <p:cNvPr id="66" name="Google Shape;66;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0"/>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4"/>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9820" y="4891899"/>
            <a:ext cx="251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D. Ceren Moral</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endParaRPr/>
          </a:p>
          <a:p>
            <a:pPr indent="-228600" lvl="0" marL="228600" marR="0" rtl="0" algn="l">
              <a:lnSpc>
                <a:spcPct val="100000"/>
              </a:lnSpc>
              <a:spcBef>
                <a:spcPts val="14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https://github.com/dilaraCerenMoral/AppliedDataScienceCapstone</a:t>
            </a:r>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10"/>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10"/>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1"/>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11"/>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11"/>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endParaRPr/>
          </a:p>
          <a:p>
            <a:pPr indent="-228600" lvl="0" marL="228600" marR="0" rtl="0" algn="l">
              <a:lnSpc>
                <a:spcPct val="100000"/>
              </a:lnSpc>
              <a:spcBef>
                <a:spcPts val="14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https://github.com/dilaraCerenMoral/AppliedDataScienceCapstone</a:t>
            </a:r>
            <a:endParaRPr/>
          </a:p>
        </p:txBody>
      </p:sp>
      <p:pic>
        <p:nvPicPr>
          <p:cNvPr id="165" name="Google Shape;165;p11"/>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11"/>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12"/>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https://github.com/dilaraCerenMoral/AppliedDataScienceCapstone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13"/>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14"/>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endParaRPr/>
          </a:p>
          <a:p>
            <a:pPr indent="-228600" lvl="0" marL="228600" marR="0" rtl="0" algn="l">
              <a:lnSpc>
                <a:spcPct val="100000"/>
              </a:lnSpc>
              <a:spcBef>
                <a:spcPts val="14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https://github.com/dilaraCerenMoral/AppliedDataScienceCapstone</a:t>
            </a:r>
            <a:endParaRPr/>
          </a:p>
        </p:txBody>
      </p:sp>
      <p:sp>
        <p:nvSpPr>
          <p:cNvPr id="187" name="Google Shape;187;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endParaRPr/>
          </a:p>
          <a:p>
            <a:pPr indent="-228600" lvl="0" marL="228600" marR="0" rtl="0" algn="l">
              <a:lnSpc>
                <a:spcPct val="100000"/>
              </a:lnSpc>
              <a:spcBef>
                <a:spcPts val="14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https://github.com/dilaraCerenMoral/AppliedDataScienceCapstone</a:t>
            </a:r>
            <a:endParaRPr/>
          </a:p>
        </p:txBody>
      </p:sp>
      <p:sp>
        <p:nvSpPr>
          <p:cNvPr id="194" name="Google Shape;194;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8"/>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18"/>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9"/>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19"/>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19"/>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19"/>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2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20"/>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20"/>
          <p:cNvGrpSpPr/>
          <p:nvPr/>
        </p:nvGrpSpPr>
        <p:grpSpPr>
          <a:xfrm>
            <a:off x="0" y="4601497"/>
            <a:ext cx="1014060" cy="2017580"/>
            <a:chOff x="0" y="4601497"/>
            <a:chExt cx="1014060" cy="2017580"/>
          </a:xfrm>
        </p:grpSpPr>
        <p:sp>
          <p:nvSpPr>
            <p:cNvPr id="233" name="Google Shape;233;p2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2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20"/>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20"/>
          <p:cNvGrpSpPr/>
          <p:nvPr/>
        </p:nvGrpSpPr>
        <p:grpSpPr>
          <a:xfrm>
            <a:off x="11219290" y="1"/>
            <a:ext cx="972709" cy="1935307"/>
            <a:chOff x="10918968" y="713127"/>
            <a:chExt cx="1273032" cy="2532832"/>
          </a:xfrm>
        </p:grpSpPr>
        <p:sp>
          <p:nvSpPr>
            <p:cNvPr id="237" name="Google Shape;237;p2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2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20"/>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21"/>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21"/>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22"/>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22"/>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2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23"/>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23"/>
          <p:cNvGrpSpPr/>
          <p:nvPr/>
        </p:nvGrpSpPr>
        <p:grpSpPr>
          <a:xfrm>
            <a:off x="0" y="4601497"/>
            <a:ext cx="1014060" cy="2017580"/>
            <a:chOff x="0" y="4601497"/>
            <a:chExt cx="1014060" cy="2017580"/>
          </a:xfrm>
        </p:grpSpPr>
        <p:sp>
          <p:nvSpPr>
            <p:cNvPr id="264" name="Google Shape;264;p2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2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23"/>
          <p:cNvGrpSpPr/>
          <p:nvPr/>
        </p:nvGrpSpPr>
        <p:grpSpPr>
          <a:xfrm>
            <a:off x="11219290" y="1"/>
            <a:ext cx="972709" cy="1935307"/>
            <a:chOff x="10918968" y="713127"/>
            <a:chExt cx="1273032" cy="2532832"/>
          </a:xfrm>
        </p:grpSpPr>
        <p:sp>
          <p:nvSpPr>
            <p:cNvPr id="267" name="Google Shape;267;p2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23"/>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23"/>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2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24"/>
          <p:cNvGrpSpPr/>
          <p:nvPr/>
        </p:nvGrpSpPr>
        <p:grpSpPr>
          <a:xfrm>
            <a:off x="0" y="4601497"/>
            <a:ext cx="1014060" cy="2017580"/>
            <a:chOff x="0" y="4601497"/>
            <a:chExt cx="1014060" cy="2017580"/>
          </a:xfrm>
        </p:grpSpPr>
        <p:sp>
          <p:nvSpPr>
            <p:cNvPr id="279" name="Google Shape;279;p2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24"/>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24"/>
          <p:cNvGrpSpPr/>
          <p:nvPr/>
        </p:nvGrpSpPr>
        <p:grpSpPr>
          <a:xfrm>
            <a:off x="11219290" y="1"/>
            <a:ext cx="972709" cy="1935307"/>
            <a:chOff x="10918968" y="713127"/>
            <a:chExt cx="1273032" cy="2532832"/>
          </a:xfrm>
        </p:grpSpPr>
        <p:sp>
          <p:nvSpPr>
            <p:cNvPr id="283" name="Google Shape;283;p2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2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25"/>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25"/>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26"/>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7"/>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27"/>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27"/>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27"/>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27"/>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2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2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28"/>
          <p:cNvGrpSpPr/>
          <p:nvPr/>
        </p:nvGrpSpPr>
        <p:grpSpPr>
          <a:xfrm>
            <a:off x="0" y="4601497"/>
            <a:ext cx="1014060" cy="2017580"/>
            <a:chOff x="0" y="4601497"/>
            <a:chExt cx="1014060" cy="2017580"/>
          </a:xfrm>
        </p:grpSpPr>
        <p:sp>
          <p:nvSpPr>
            <p:cNvPr id="320" name="Google Shape;320;p2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2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28"/>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28"/>
          <p:cNvGrpSpPr/>
          <p:nvPr/>
        </p:nvGrpSpPr>
        <p:grpSpPr>
          <a:xfrm>
            <a:off x="11219290" y="1"/>
            <a:ext cx="972709" cy="1935307"/>
            <a:chOff x="10918968" y="713127"/>
            <a:chExt cx="1273032" cy="2532832"/>
          </a:xfrm>
        </p:grpSpPr>
        <p:sp>
          <p:nvSpPr>
            <p:cNvPr id="324" name="Google Shape;324;p2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2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29"/>
          <p:cNvGrpSpPr/>
          <p:nvPr/>
        </p:nvGrpSpPr>
        <p:grpSpPr>
          <a:xfrm flipH="1">
            <a:off x="0" y="1"/>
            <a:ext cx="972709" cy="1935307"/>
            <a:chOff x="10918968" y="713127"/>
            <a:chExt cx="1273032" cy="2532832"/>
          </a:xfrm>
        </p:grpSpPr>
        <p:sp>
          <p:nvSpPr>
            <p:cNvPr id="333" name="Google Shape;333;p2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29"/>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29"/>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29"/>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29"/>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29"/>
          <p:cNvGrpSpPr/>
          <p:nvPr/>
        </p:nvGrpSpPr>
        <p:grpSpPr>
          <a:xfrm>
            <a:off x="11177940" y="4601497"/>
            <a:ext cx="1014060" cy="2017580"/>
            <a:chOff x="11177940" y="4601497"/>
            <a:chExt cx="1014060" cy="2017580"/>
          </a:xfrm>
        </p:grpSpPr>
        <p:sp>
          <p:nvSpPr>
            <p:cNvPr id="340" name="Google Shape;340;p29"/>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9"/>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30"/>
          <p:cNvGrpSpPr/>
          <p:nvPr/>
        </p:nvGrpSpPr>
        <p:grpSpPr>
          <a:xfrm flipH="1">
            <a:off x="0" y="1"/>
            <a:ext cx="972709" cy="1935307"/>
            <a:chOff x="10918968" y="713127"/>
            <a:chExt cx="1273032" cy="2532832"/>
          </a:xfrm>
        </p:grpSpPr>
        <p:sp>
          <p:nvSpPr>
            <p:cNvPr id="348" name="Google Shape;348;p3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3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30"/>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30"/>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30"/>
          <p:cNvGrpSpPr/>
          <p:nvPr/>
        </p:nvGrpSpPr>
        <p:grpSpPr>
          <a:xfrm>
            <a:off x="11177940" y="4601497"/>
            <a:ext cx="1014060" cy="2017580"/>
            <a:chOff x="11177940" y="4601497"/>
            <a:chExt cx="1014060" cy="2017580"/>
          </a:xfrm>
        </p:grpSpPr>
        <p:sp>
          <p:nvSpPr>
            <p:cNvPr id="354" name="Google Shape;354;p30"/>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30"/>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30"/>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1"/>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1"/>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31"/>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31"/>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32"/>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33"/>
          <p:cNvGrpSpPr/>
          <p:nvPr/>
        </p:nvGrpSpPr>
        <p:grpSpPr>
          <a:xfrm flipH="1">
            <a:off x="0" y="1"/>
            <a:ext cx="972709" cy="1935307"/>
            <a:chOff x="10918968" y="713127"/>
            <a:chExt cx="1273032" cy="2532832"/>
          </a:xfrm>
        </p:grpSpPr>
        <p:sp>
          <p:nvSpPr>
            <p:cNvPr id="381" name="Google Shape;381;p3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3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3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3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3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33"/>
          <p:cNvGrpSpPr/>
          <p:nvPr/>
        </p:nvGrpSpPr>
        <p:grpSpPr>
          <a:xfrm>
            <a:off x="11177940" y="4601497"/>
            <a:ext cx="1014060" cy="2017580"/>
            <a:chOff x="11177940" y="4601497"/>
            <a:chExt cx="1014060" cy="2017580"/>
          </a:xfrm>
        </p:grpSpPr>
        <p:sp>
          <p:nvSpPr>
            <p:cNvPr id="387" name="Google Shape;387;p3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3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33"/>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35"/>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36"/>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37"/>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39"/>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39"/>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39"/>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40"/>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40"/>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41"/>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41"/>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41"/>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3"/>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43"/>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43"/>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43"/>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43"/>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43"/>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44"/>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44"/>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45"/>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SVM, KNN and Logistic Regression perform well in terms of prediction accuracy for this dataset</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7"/>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endParaRPr/>
          </a:p>
          <a:p>
            <a:pPr indent="-228600" lvl="0" marL="228600" marR="0" rtl="0" algn="l">
              <a:lnSpc>
                <a:spcPct val="100000"/>
              </a:lnSpc>
              <a:spcBef>
                <a:spcPts val="14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https://github.com/dilaraCerenMoral/AppliedDataScienceCapstone</a:t>
            </a:r>
            <a:endParaRPr/>
          </a:p>
        </p:txBody>
      </p:sp>
      <p:sp>
        <p:nvSpPr>
          <p:cNvPr id="136" name="Google Shape;136;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8"/>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parsed the table and converted it into a pandas dataframe.</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https://github.com/dilaraCerenMoral/AppliedDataScienceCapstone</a:t>
            </a:r>
            <a:endParaRPr/>
          </a:p>
        </p:txBody>
      </p:sp>
      <p:sp>
        <p:nvSpPr>
          <p:cNvPr id="144" name="Google Shape;14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9"/>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9"/>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